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11/21/2017</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11/21/2017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11/21/2017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11/21/2017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11/21/2017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11/21/2017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11/21/2017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11/21/2017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11/21/2017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11/21/2017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11/21/2017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11/21/2017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11/21/2017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11/21/2017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11/21/2017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11/21/2017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11/21/2017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11/21/2017</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Graphic Rendering</a:t>
            </a:r>
            <a:endParaRPr lang="en-GB" dirty="0"/>
          </a:p>
        </p:txBody>
      </p:sp>
      <p:sp>
        <p:nvSpPr>
          <p:cNvPr id="3" name="Subtitle 2"/>
          <p:cNvSpPr>
            <a:spLocks noGrp="1"/>
          </p:cNvSpPr>
          <p:nvPr>
            <p:ph type="subTitle" idx="1"/>
          </p:nvPr>
        </p:nvSpPr>
        <p:spPr/>
        <p:txBody>
          <a:bodyPr/>
          <a:lstStyle/>
          <a:p>
            <a:r>
              <a:rPr lang="en-GB" dirty="0" smtClean="0"/>
              <a:t>Advanced higher </a:t>
            </a:r>
            <a:r>
              <a:rPr lang="en-GB" dirty="0" err="1" smtClean="0"/>
              <a:t>GRAphic</a:t>
            </a:r>
            <a:r>
              <a:rPr lang="en-GB" dirty="0" smtClean="0"/>
              <a:t> communication</a:t>
            </a:r>
            <a:endParaRPr lang="en-GB" dirty="0"/>
          </a:p>
        </p:txBody>
      </p:sp>
    </p:spTree>
    <p:extLst>
      <p:ext uri="{BB962C8B-B14F-4D97-AF65-F5344CB8AC3E}">
        <p14:creationId xmlns:p14="http://schemas.microsoft.com/office/powerpoint/2010/main" val="1597087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825" y="592209"/>
            <a:ext cx="8825658" cy="882364"/>
          </a:xfrm>
        </p:spPr>
        <p:txBody>
          <a:bodyPr/>
          <a:lstStyle/>
          <a:p>
            <a:r>
              <a:rPr lang="en-GB" dirty="0" smtClean="0"/>
              <a:t>Graphic Rendering</a:t>
            </a:r>
            <a:endParaRPr lang="en-GB" dirty="0"/>
          </a:p>
        </p:txBody>
      </p:sp>
      <p:sp>
        <p:nvSpPr>
          <p:cNvPr id="5" name="TextBox 4"/>
          <p:cNvSpPr txBox="1"/>
          <p:nvPr/>
        </p:nvSpPr>
        <p:spPr>
          <a:xfrm>
            <a:off x="897924" y="1606378"/>
            <a:ext cx="7166919" cy="2416046"/>
          </a:xfrm>
          <a:prstGeom prst="rect">
            <a:avLst/>
          </a:prstGeom>
          <a:noFill/>
        </p:spPr>
        <p:txBody>
          <a:bodyPr wrap="square" rtlCol="0">
            <a:spAutoFit/>
          </a:bodyPr>
          <a:lstStyle/>
          <a:p>
            <a:r>
              <a:rPr lang="en-GB" sz="2000" b="1" dirty="0" smtClean="0">
                <a:solidFill>
                  <a:schemeClr val="bg1"/>
                </a:solidFill>
              </a:rPr>
              <a:t>Texture Mapping</a:t>
            </a:r>
          </a:p>
          <a:p>
            <a:endParaRPr lang="en-GB" sz="1100" dirty="0" smtClean="0">
              <a:solidFill>
                <a:schemeClr val="bg1"/>
              </a:solidFill>
            </a:endParaRPr>
          </a:p>
          <a:p>
            <a:r>
              <a:rPr lang="en-GB" sz="2000" dirty="0" smtClean="0">
                <a:solidFill>
                  <a:schemeClr val="bg1"/>
                </a:solidFill>
              </a:rPr>
              <a:t>This is a process whereby a texture is applied to the surface of a 3D CAD model to make it look like a material. The finished surface may look like timber, brick, etc.</a:t>
            </a:r>
          </a:p>
          <a:p>
            <a:r>
              <a:rPr lang="en-GB" sz="2000" dirty="0" smtClean="0">
                <a:solidFill>
                  <a:schemeClr val="bg1"/>
                </a:solidFill>
              </a:rPr>
              <a:t>In this example, the surface looks like wood, with a diagonal strap on it.</a:t>
            </a:r>
            <a:endParaRPr lang="en-GB" sz="20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259" y="3410465"/>
            <a:ext cx="6275975" cy="2657620"/>
          </a:xfrm>
          <a:prstGeom prst="rect">
            <a:avLst/>
          </a:prstGeom>
        </p:spPr>
      </p:pic>
    </p:spTree>
    <p:extLst>
      <p:ext uri="{BB962C8B-B14F-4D97-AF65-F5344CB8AC3E}">
        <p14:creationId xmlns:p14="http://schemas.microsoft.com/office/powerpoint/2010/main" val="1347592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825" y="592209"/>
            <a:ext cx="8825658" cy="882364"/>
          </a:xfrm>
        </p:spPr>
        <p:txBody>
          <a:bodyPr/>
          <a:lstStyle/>
          <a:p>
            <a:r>
              <a:rPr lang="en-GB" dirty="0" smtClean="0"/>
              <a:t>Graphic Rendering</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447" y="4323063"/>
            <a:ext cx="6124575" cy="1885950"/>
          </a:xfrm>
          <a:prstGeom prst="rect">
            <a:avLst/>
          </a:prstGeom>
        </p:spPr>
      </p:pic>
      <p:sp>
        <p:nvSpPr>
          <p:cNvPr id="5" name="TextBox 4"/>
          <p:cNvSpPr txBox="1"/>
          <p:nvPr/>
        </p:nvSpPr>
        <p:spPr>
          <a:xfrm>
            <a:off x="897924" y="1606378"/>
            <a:ext cx="7166919" cy="3647152"/>
          </a:xfrm>
          <a:prstGeom prst="rect">
            <a:avLst/>
          </a:prstGeom>
          <a:noFill/>
        </p:spPr>
        <p:txBody>
          <a:bodyPr wrap="square" rtlCol="0">
            <a:spAutoFit/>
          </a:bodyPr>
          <a:lstStyle/>
          <a:p>
            <a:r>
              <a:rPr lang="en-GB" sz="2000" b="1" dirty="0" smtClean="0">
                <a:solidFill>
                  <a:schemeClr val="bg1"/>
                </a:solidFill>
              </a:rPr>
              <a:t>Bump Mapping</a:t>
            </a:r>
          </a:p>
          <a:p>
            <a:endParaRPr lang="en-GB" sz="1100" dirty="0" smtClean="0">
              <a:solidFill>
                <a:schemeClr val="bg1"/>
              </a:solidFill>
            </a:endParaRPr>
          </a:p>
          <a:p>
            <a:r>
              <a:rPr lang="en-GB" sz="2000" dirty="0" smtClean="0">
                <a:solidFill>
                  <a:schemeClr val="bg1"/>
                </a:solidFill>
              </a:rPr>
              <a:t>This is a process which improves the visual appearance of the surface. Texture Mapping just makes a visual representation of the surface, whereas Bump Mapping adds an appearance of roughness or tactility to the surface. </a:t>
            </a:r>
          </a:p>
          <a:p>
            <a:r>
              <a:rPr lang="en-GB" sz="2000" dirty="0" smtClean="0">
                <a:solidFill>
                  <a:schemeClr val="bg1"/>
                </a:solidFill>
              </a:rPr>
              <a:t>The computer software knows how the material would look, and adds small shadows to help in its appearance.</a:t>
            </a:r>
          </a:p>
          <a:p>
            <a:r>
              <a:rPr lang="en-GB" sz="2000" b="1" dirty="0" smtClean="0">
                <a:solidFill>
                  <a:schemeClr val="bg1"/>
                </a:solidFill>
              </a:rPr>
              <a:t>NOTE</a:t>
            </a:r>
            <a:r>
              <a:rPr lang="en-GB" sz="2000" dirty="0" smtClean="0">
                <a:solidFill>
                  <a:schemeClr val="bg1"/>
                </a:solidFill>
              </a:rPr>
              <a:t> – Bump mapping still keeps </a:t>
            </a:r>
          </a:p>
          <a:p>
            <a:r>
              <a:rPr lang="en-GB" sz="2000" dirty="0" smtClean="0">
                <a:solidFill>
                  <a:schemeClr val="bg1"/>
                </a:solidFill>
              </a:rPr>
              <a:t>the same Polygon count, </a:t>
            </a:r>
          </a:p>
          <a:p>
            <a:r>
              <a:rPr lang="en-GB" sz="2000" dirty="0" err="1" smtClean="0">
                <a:solidFill>
                  <a:schemeClr val="bg1"/>
                </a:solidFill>
              </a:rPr>
              <a:t>ie</a:t>
            </a:r>
            <a:r>
              <a:rPr lang="en-GB" sz="2000" dirty="0" smtClean="0">
                <a:solidFill>
                  <a:schemeClr val="bg1"/>
                </a:solidFill>
              </a:rPr>
              <a:t> the surface is still perfectly flat.</a:t>
            </a:r>
            <a:endParaRPr lang="en-GB" sz="2000" b="1" dirty="0">
              <a:solidFill>
                <a:schemeClr val="bg1"/>
              </a:solidFill>
            </a:endParaRPr>
          </a:p>
        </p:txBody>
      </p:sp>
    </p:spTree>
    <p:extLst>
      <p:ext uri="{BB962C8B-B14F-4D97-AF65-F5344CB8AC3E}">
        <p14:creationId xmlns:p14="http://schemas.microsoft.com/office/powerpoint/2010/main" val="3224516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825" y="592209"/>
            <a:ext cx="8825658" cy="882364"/>
          </a:xfrm>
        </p:spPr>
        <p:txBody>
          <a:bodyPr/>
          <a:lstStyle/>
          <a:p>
            <a:r>
              <a:rPr lang="en-GB" dirty="0" smtClean="0"/>
              <a:t>Graphic Rendering</a:t>
            </a:r>
            <a:endParaRPr lang="en-GB" dirty="0"/>
          </a:p>
        </p:txBody>
      </p:sp>
      <p:sp>
        <p:nvSpPr>
          <p:cNvPr id="5" name="TextBox 4"/>
          <p:cNvSpPr txBox="1"/>
          <p:nvPr/>
        </p:nvSpPr>
        <p:spPr>
          <a:xfrm>
            <a:off x="897924" y="1606378"/>
            <a:ext cx="5511114" cy="2416046"/>
          </a:xfrm>
          <a:prstGeom prst="rect">
            <a:avLst/>
          </a:prstGeom>
          <a:noFill/>
        </p:spPr>
        <p:txBody>
          <a:bodyPr wrap="square" rtlCol="0">
            <a:spAutoFit/>
          </a:bodyPr>
          <a:lstStyle/>
          <a:p>
            <a:r>
              <a:rPr lang="en-GB" sz="2000" b="1" dirty="0" err="1" smtClean="0">
                <a:solidFill>
                  <a:schemeClr val="bg1"/>
                </a:solidFill>
              </a:rPr>
              <a:t>Specularity</a:t>
            </a:r>
            <a:endParaRPr lang="en-GB" sz="2000" b="1" dirty="0" smtClean="0">
              <a:solidFill>
                <a:schemeClr val="bg1"/>
              </a:solidFill>
            </a:endParaRPr>
          </a:p>
          <a:p>
            <a:endParaRPr lang="en-GB" sz="1100" dirty="0" smtClean="0">
              <a:solidFill>
                <a:schemeClr val="bg1"/>
              </a:solidFill>
            </a:endParaRPr>
          </a:p>
          <a:p>
            <a:r>
              <a:rPr lang="en-GB" sz="2000" dirty="0" smtClean="0">
                <a:solidFill>
                  <a:schemeClr val="bg1"/>
                </a:solidFill>
              </a:rPr>
              <a:t>This describes the reflective capacity of a simulated material to create ‘rings’ of light reflection.</a:t>
            </a:r>
          </a:p>
          <a:p>
            <a:r>
              <a:rPr lang="en-GB" sz="2000" dirty="0" smtClean="0">
                <a:solidFill>
                  <a:schemeClr val="bg1"/>
                </a:solidFill>
              </a:rPr>
              <a:t>By determining the </a:t>
            </a:r>
            <a:r>
              <a:rPr lang="en-GB" sz="2000" dirty="0" err="1" smtClean="0">
                <a:solidFill>
                  <a:schemeClr val="bg1"/>
                </a:solidFill>
              </a:rPr>
              <a:t>Specularity</a:t>
            </a:r>
            <a:r>
              <a:rPr lang="en-GB" sz="2000" dirty="0" smtClean="0">
                <a:solidFill>
                  <a:schemeClr val="bg1"/>
                </a:solidFill>
              </a:rPr>
              <a:t> of a surface will affect how much light is reflected from a ‘material’.</a:t>
            </a:r>
            <a:endParaRPr lang="en-GB" sz="2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983" y="1416908"/>
            <a:ext cx="4771767" cy="4771767"/>
          </a:xfrm>
          <a:prstGeom prst="rect">
            <a:avLst/>
          </a:prstGeom>
        </p:spPr>
      </p:pic>
    </p:spTree>
    <p:extLst>
      <p:ext uri="{BB962C8B-B14F-4D97-AF65-F5344CB8AC3E}">
        <p14:creationId xmlns:p14="http://schemas.microsoft.com/office/powerpoint/2010/main" val="653549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825" y="592209"/>
            <a:ext cx="8825658" cy="882364"/>
          </a:xfrm>
        </p:spPr>
        <p:txBody>
          <a:bodyPr/>
          <a:lstStyle/>
          <a:p>
            <a:r>
              <a:rPr lang="en-GB" dirty="0" smtClean="0"/>
              <a:t>Graphic Rendering</a:t>
            </a:r>
            <a:endParaRPr lang="en-GB" dirty="0"/>
          </a:p>
        </p:txBody>
      </p:sp>
      <p:sp>
        <p:nvSpPr>
          <p:cNvPr id="5" name="TextBox 4"/>
          <p:cNvSpPr txBox="1"/>
          <p:nvPr/>
        </p:nvSpPr>
        <p:spPr>
          <a:xfrm>
            <a:off x="897924" y="1606378"/>
            <a:ext cx="4728519" cy="3647152"/>
          </a:xfrm>
          <a:prstGeom prst="rect">
            <a:avLst/>
          </a:prstGeom>
          <a:noFill/>
        </p:spPr>
        <p:txBody>
          <a:bodyPr wrap="square" rtlCol="0">
            <a:spAutoFit/>
          </a:bodyPr>
          <a:lstStyle/>
          <a:p>
            <a:r>
              <a:rPr lang="en-GB" sz="2000" b="1" dirty="0" smtClean="0">
                <a:solidFill>
                  <a:schemeClr val="bg1"/>
                </a:solidFill>
              </a:rPr>
              <a:t>Imaged Based Lighting (IBL)</a:t>
            </a:r>
          </a:p>
          <a:p>
            <a:endParaRPr lang="en-GB" sz="1100" dirty="0" smtClean="0">
              <a:solidFill>
                <a:schemeClr val="bg1"/>
              </a:solidFill>
            </a:endParaRPr>
          </a:p>
          <a:p>
            <a:r>
              <a:rPr lang="en-GB" sz="2000" dirty="0" smtClean="0">
                <a:solidFill>
                  <a:schemeClr val="bg1"/>
                </a:solidFill>
              </a:rPr>
              <a:t>This simulates how light and shadows from a real environment would affect the 3D CAD model. The image is taken by a special camera.</a:t>
            </a:r>
          </a:p>
          <a:p>
            <a:r>
              <a:rPr lang="en-GB" sz="2000" dirty="0" smtClean="0">
                <a:solidFill>
                  <a:schemeClr val="bg1"/>
                </a:solidFill>
              </a:rPr>
              <a:t>e.g. Placing a 3D CAD model in a </a:t>
            </a:r>
            <a:r>
              <a:rPr lang="en-GB" sz="2000" dirty="0" err="1" smtClean="0">
                <a:solidFill>
                  <a:schemeClr val="bg1"/>
                </a:solidFill>
              </a:rPr>
              <a:t>streetscene</a:t>
            </a:r>
            <a:r>
              <a:rPr lang="en-GB" sz="2000" dirty="0" smtClean="0">
                <a:solidFill>
                  <a:schemeClr val="bg1"/>
                </a:solidFill>
              </a:rPr>
              <a:t> would produce different results if it was in Irvine or Athens, if it was at night or during the day, if it was sunny or dull, if it was January or June.</a:t>
            </a:r>
            <a:endParaRPr lang="en-GB" sz="2000" dirty="0">
              <a:solidFill>
                <a:schemeClr val="bg1"/>
              </a:solidFill>
            </a:endParaRPr>
          </a:p>
        </p:txBody>
      </p:sp>
      <p:pic>
        <p:nvPicPr>
          <p:cNvPr id="3" name="Picture 2"/>
          <p:cNvPicPr>
            <a:picLocks noChangeAspect="1"/>
          </p:cNvPicPr>
          <p:nvPr/>
        </p:nvPicPr>
        <p:blipFill rotWithShape="1">
          <a:blip r:embed="rId2"/>
          <a:srcRect l="21300" t="31019" r="41682" b="11651"/>
          <a:stretch/>
        </p:blipFill>
        <p:spPr>
          <a:xfrm>
            <a:off x="5828211" y="1352895"/>
            <a:ext cx="5586636" cy="4866673"/>
          </a:xfrm>
          <a:prstGeom prst="rect">
            <a:avLst/>
          </a:prstGeom>
        </p:spPr>
      </p:pic>
    </p:spTree>
    <p:extLst>
      <p:ext uri="{BB962C8B-B14F-4D97-AF65-F5344CB8AC3E}">
        <p14:creationId xmlns:p14="http://schemas.microsoft.com/office/powerpoint/2010/main" val="5239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825" y="592209"/>
            <a:ext cx="8825658" cy="882364"/>
          </a:xfrm>
        </p:spPr>
        <p:txBody>
          <a:bodyPr/>
          <a:lstStyle/>
          <a:p>
            <a:r>
              <a:rPr lang="en-GB" dirty="0" smtClean="0"/>
              <a:t>Graphic Rendering</a:t>
            </a:r>
            <a:endParaRPr lang="en-GB" dirty="0"/>
          </a:p>
        </p:txBody>
      </p:sp>
      <p:sp>
        <p:nvSpPr>
          <p:cNvPr id="5" name="TextBox 4"/>
          <p:cNvSpPr txBox="1"/>
          <p:nvPr/>
        </p:nvSpPr>
        <p:spPr>
          <a:xfrm>
            <a:off x="897924" y="1606378"/>
            <a:ext cx="4728519" cy="3339376"/>
          </a:xfrm>
          <a:prstGeom prst="rect">
            <a:avLst/>
          </a:prstGeom>
          <a:noFill/>
        </p:spPr>
        <p:txBody>
          <a:bodyPr wrap="square" rtlCol="0">
            <a:spAutoFit/>
          </a:bodyPr>
          <a:lstStyle/>
          <a:p>
            <a:r>
              <a:rPr lang="en-GB" sz="2000" b="1" dirty="0" smtClean="0">
                <a:solidFill>
                  <a:schemeClr val="bg1"/>
                </a:solidFill>
              </a:rPr>
              <a:t>High Dynamic Range Imagery (HDRI)</a:t>
            </a:r>
          </a:p>
          <a:p>
            <a:endParaRPr lang="en-GB" sz="1100" dirty="0" smtClean="0">
              <a:solidFill>
                <a:schemeClr val="bg1"/>
              </a:solidFill>
            </a:endParaRPr>
          </a:p>
          <a:p>
            <a:r>
              <a:rPr lang="en-GB" sz="2000" dirty="0" smtClean="0">
                <a:solidFill>
                  <a:schemeClr val="bg1"/>
                </a:solidFill>
              </a:rPr>
              <a:t>This is a process which takes multiple exposures (usually three) of an picture and then the software combines them to enhance the colour and shadow of the final picture. It is often used in Photography. The three </a:t>
            </a:r>
          </a:p>
          <a:p>
            <a:r>
              <a:rPr lang="en-GB" sz="2000" dirty="0" smtClean="0">
                <a:solidFill>
                  <a:schemeClr val="bg1"/>
                </a:solidFill>
              </a:rPr>
              <a:t>images would be a light, </a:t>
            </a:r>
          </a:p>
          <a:p>
            <a:r>
              <a:rPr lang="en-GB" sz="2000" dirty="0" smtClean="0">
                <a:solidFill>
                  <a:schemeClr val="bg1"/>
                </a:solidFill>
              </a:rPr>
              <a:t>medium and dark exposure.</a:t>
            </a:r>
            <a:endParaRPr lang="en-GB" sz="2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018" y="4208248"/>
            <a:ext cx="7143750" cy="20002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211" y="1469505"/>
            <a:ext cx="4634557" cy="2606938"/>
          </a:xfrm>
          <a:prstGeom prst="rect">
            <a:avLst/>
          </a:prstGeom>
        </p:spPr>
      </p:pic>
    </p:spTree>
    <p:extLst>
      <p:ext uri="{BB962C8B-B14F-4D97-AF65-F5344CB8AC3E}">
        <p14:creationId xmlns:p14="http://schemas.microsoft.com/office/powerpoint/2010/main" val="3477783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825" y="592209"/>
            <a:ext cx="8825658" cy="882364"/>
          </a:xfrm>
        </p:spPr>
        <p:txBody>
          <a:bodyPr/>
          <a:lstStyle/>
          <a:p>
            <a:r>
              <a:rPr lang="en-GB" dirty="0" smtClean="0"/>
              <a:t>Graphic Rendering</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4" y="3435176"/>
            <a:ext cx="4993964" cy="2809105"/>
          </a:xfrm>
          <a:prstGeom prst="rect">
            <a:avLst/>
          </a:prstGeom>
        </p:spPr>
      </p:pic>
      <p:sp>
        <p:nvSpPr>
          <p:cNvPr id="5" name="TextBox 4"/>
          <p:cNvSpPr txBox="1"/>
          <p:nvPr/>
        </p:nvSpPr>
        <p:spPr>
          <a:xfrm>
            <a:off x="897924" y="1606378"/>
            <a:ext cx="10585622" cy="1800493"/>
          </a:xfrm>
          <a:prstGeom prst="rect">
            <a:avLst/>
          </a:prstGeom>
          <a:noFill/>
        </p:spPr>
        <p:txBody>
          <a:bodyPr wrap="square" rtlCol="0">
            <a:spAutoFit/>
          </a:bodyPr>
          <a:lstStyle/>
          <a:p>
            <a:r>
              <a:rPr lang="en-GB" sz="2000" b="1" dirty="0" err="1" smtClean="0">
                <a:solidFill>
                  <a:schemeClr val="bg1"/>
                </a:solidFill>
              </a:rPr>
              <a:t>Volumetrics</a:t>
            </a:r>
            <a:endParaRPr lang="en-GB" sz="2000" b="1" dirty="0" smtClean="0">
              <a:solidFill>
                <a:schemeClr val="bg1"/>
              </a:solidFill>
            </a:endParaRPr>
          </a:p>
          <a:p>
            <a:endParaRPr lang="en-GB" sz="1100" dirty="0" smtClean="0">
              <a:solidFill>
                <a:schemeClr val="bg1"/>
              </a:solidFill>
            </a:endParaRPr>
          </a:p>
          <a:p>
            <a:r>
              <a:rPr lang="en-GB" sz="2000" dirty="0" smtClean="0">
                <a:solidFill>
                  <a:schemeClr val="bg1"/>
                </a:solidFill>
              </a:rPr>
              <a:t>A method of giving a light source a sense of Volume or Substance. e.g. A light source may be a 40W bulb, 10W LED lamp, Fluorescent lamp, Halogen Lamp, etc.</a:t>
            </a:r>
          </a:p>
          <a:p>
            <a:r>
              <a:rPr lang="en-GB" sz="2000" dirty="0" smtClean="0">
                <a:solidFill>
                  <a:schemeClr val="bg1"/>
                </a:solidFill>
              </a:rPr>
              <a:t>The light can also be affected by passing through stained glass, obscure glass, smoke, etc.</a:t>
            </a:r>
            <a:endParaRPr lang="en-GB" sz="20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565" y="3435176"/>
            <a:ext cx="4993964" cy="2809105"/>
          </a:xfrm>
          <a:prstGeom prst="rect">
            <a:avLst/>
          </a:prstGeom>
        </p:spPr>
      </p:pic>
    </p:spTree>
    <p:extLst>
      <p:ext uri="{BB962C8B-B14F-4D97-AF65-F5344CB8AC3E}">
        <p14:creationId xmlns:p14="http://schemas.microsoft.com/office/powerpoint/2010/main" val="2308128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184</TotalTime>
  <Words>385</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 Boardroom</vt:lpstr>
      <vt:lpstr>Graphic Rendering</vt:lpstr>
      <vt:lpstr>Graphic Rendering</vt:lpstr>
      <vt:lpstr>Graphic Rendering</vt:lpstr>
      <vt:lpstr>Graphic Rendering</vt:lpstr>
      <vt:lpstr>Graphic Rendering</vt:lpstr>
      <vt:lpstr>Graphic Rendering</vt:lpstr>
      <vt:lpstr>Graphic Rendering</vt:lpstr>
    </vt:vector>
  </TitlesOfParts>
  <Company>NACED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Rendering</dc:title>
  <dc:creator>DANE LOVE</dc:creator>
  <cp:lastModifiedBy>DANE LOVE</cp:lastModifiedBy>
  <cp:revision>6</cp:revision>
  <dcterms:created xsi:type="dcterms:W3CDTF">2017-11-21T11:30:12Z</dcterms:created>
  <dcterms:modified xsi:type="dcterms:W3CDTF">2017-11-21T14:35:08Z</dcterms:modified>
</cp:coreProperties>
</file>